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Didact Gothic"/>
      <p:regular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DidactGothic-regular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5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4.xml"/><Relationship Id="rId32" Type="http://schemas.openxmlformats.org/officeDocument/2006/relationships/font" Target="fonts/PT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19/08/comprehensive-guide-k-means-clustering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pin.atomicobject.com/2015/05/26/mean-shift-clusterin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20/04/dbscan-clustering-algorithm-machine-learning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3bb4c5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03bb4c5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10ceaa39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10ceaa39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algorithm ends when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locations of the centroids doesn’t change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amount of points in a cluster doesn’t change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maximum amount of iterations is reached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https://www.analyticsvidhya.com/blog/2019/08/comprehensive-guide-k-means-clustering/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10ceaa39c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10ceaa39c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Uses Kernel Density Estimation (KDE) to map the frequency of the data points to a gaussian curve (with res</a:t>
            </a:r>
            <a:r>
              <a:rPr lang="en"/>
              <a:t>pect to each axis)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0ceaa39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10ceaa39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data point “takes a step” towards the closest peak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data points that step towards the same peak are placed in the same cluster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Kernel density determines the “smoothness” of the density plot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smaller bandwidth value results in a more irregular distribution, results in more clusters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 hyperparameter; it can be tuned to result in a different amount of clusters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https://spin.atomicobject.com/2015/05/26/mean-shift-clustering/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10ceaa39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10ceaa39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Density-Based Spatial Clustering of Applications with Noise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Based on the idea that clusters are defined as a region of continuous high-point density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Two parameters: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Minimum points that must be clustered together in order for a region to be considered “dense”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Distance used to locate points in a potential cluster (radius of the circle) (epsilon)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Points that lie within the established di</a:t>
            </a:r>
            <a:r>
              <a:rPr lang="en"/>
              <a:t>s</a:t>
            </a:r>
            <a:r>
              <a:rPr lang="en"/>
              <a:t>tance from a core point are “reachable”, called border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border points are then considered as core points, cluster begins to 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Noise points are points that are not associated with any given cluster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10ceaa39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10ceaa39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algorithm first selects a random point, finds the cluster, then selects another random point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repeated until every point has been identified as part of a cluster or noise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10ceaa39c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10ceaa39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DBSCAN works well for irregularly-shaped clusters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Walk through examples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Works well for </a:t>
            </a:r>
            <a:r>
              <a:rPr lang="en"/>
              <a:t>separated</a:t>
            </a:r>
            <a:r>
              <a:rPr lang="en"/>
              <a:t> clusters as well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amount of clusters determined by the algorithm itself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https://www.kdnuggets.com/2020/04/dbscan-clustering-algorithm-machine-learning.html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0ceaa3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10ceaa3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Support: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It tells us about the combination of items bought together frequently. It gives the part of transactions that contain both A and B.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Confidence: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tells us how frequently the items A and B are bought together, for the no. of times A is bought.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Lift: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It indicates the strength of a rule over the randomness of A and B being bought together. It basically measures the strength of any association rule(we will talk about association rules below).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0ceaa3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10ceaa3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10ceaa3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10ceaa3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uses frequently bought item-sets to generate association rules. It is built on the idea that the subset of a frequently bought items-set is also a frequently bought item-set. Frequently bought item-sets are decided if their support value is above a minimum threshold support value.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8a32c9e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e8a32c9e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Follow us on Twitter and Instagram @tidaltamu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Join our discord and slack, links provided in email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c8afdd8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c8afdd8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have been using supervised learning over the course of the semester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Now it is time to consider unsupervised learning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0ceaa3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0ceaa3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Uses machine learning algorithms to analyze and group unlabeled datasets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Used to discover hidden </a:t>
            </a:r>
            <a:r>
              <a:rPr lang="en"/>
              <a:t>patterns or data groupings without the need for human assistance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10ceaa39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10ceaa39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Supervised learning seeks to classify or predict outputs based on a set of known inputs and outputs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 known data points in diagram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</a:t>
            </a:r>
            <a:r>
              <a:rPr lang="en"/>
              <a:t>algorithm</a:t>
            </a:r>
            <a:r>
              <a:rPr lang="en"/>
              <a:t> uses these known data points to identify the unknown data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Unsupervised learning seeks to classify data points without a specific label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algorithm finds patterns and relationships between data points to </a:t>
            </a:r>
            <a:r>
              <a:rPr lang="en"/>
              <a:t>separate</a:t>
            </a:r>
            <a:r>
              <a:rPr lang="en"/>
              <a:t> them into differen</a:t>
            </a:r>
            <a:r>
              <a:rPr lang="en"/>
              <a:t>t categories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known as clustering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10ceaa39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10ceaa39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Two types of unsupervised learning that we will cover: clus</a:t>
            </a:r>
            <a:r>
              <a:rPr lang="en"/>
              <a:t>tering and association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the example of customers and their spending habits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Clustering seeks to group consumers by their behavior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Association seeks to associate certain outcomes to other outcomes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10ceaa39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10ceaa39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Seeks to group unlabeled data into labeled groups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Applications: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 </a:t>
            </a:r>
            <a:r>
              <a:rPr lang="en"/>
              <a:t>segmentation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Document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Recommendation Engines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10ceaa39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10ceaa39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declare a number of </a:t>
            </a:r>
            <a:r>
              <a:rPr lang="en"/>
              <a:t>centroids</a:t>
            </a:r>
            <a:r>
              <a:rPr lang="en"/>
              <a:t> based on the predeter</a:t>
            </a:r>
            <a:r>
              <a:rPr lang="en"/>
              <a:t>mined amount of clusters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sum of the distances from each data point to its centroid is calculated (“Intra cluster distance”)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goal of K-Means clustering is to minimize the Intra Cluster Distance across all clusters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10ceaa39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10ceaa39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choose two clusters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We’ll assign two random points as the centroids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Then, all of the closest points are assigned to that cluster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new centroids of the </a:t>
            </a:r>
            <a:r>
              <a:rPr lang="en"/>
              <a:t>clusters</a:t>
            </a:r>
            <a:r>
              <a:rPr lang="en"/>
              <a:t> is calculated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Repeat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2"/>
          <p:cNvSpPr/>
          <p:nvPr/>
        </p:nvSpPr>
        <p:spPr>
          <a:xfrm>
            <a:off x="0" y="4981575"/>
            <a:ext cx="9144000" cy="162000"/>
          </a:xfrm>
          <a:prstGeom prst="rect">
            <a:avLst/>
          </a:prstGeom>
          <a:gradFill>
            <a:gsLst>
              <a:gs pos="0">
                <a:srgbClr val="B3EDFF"/>
              </a:gs>
              <a:gs pos="100000">
                <a:srgbClr val="6949AC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58450" y="109700"/>
            <a:ext cx="1462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Relationship Id="rId4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3857625" y="919150"/>
            <a:ext cx="3773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F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</a:t>
            </a:r>
            <a:r>
              <a:rPr b="1" lang="en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</a:t>
            </a:r>
            <a:endParaRPr b="1" sz="5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00">
                <a:solidFill>
                  <a:srgbClr val="B09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SOON</a:t>
            </a:r>
            <a:endParaRPr b="1" sz="9100">
              <a:solidFill>
                <a:srgbClr val="B09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700" y="4142150"/>
            <a:ext cx="842100" cy="831000"/>
          </a:xfrm>
          <a:prstGeom prst="roundRect">
            <a:avLst>
              <a:gd fmla="val 30506" name="adj"/>
            </a:avLst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219" y="4142150"/>
            <a:ext cx="813900" cy="831000"/>
          </a:xfrm>
          <a:prstGeom prst="roundRect">
            <a:avLst>
              <a:gd fmla="val 24817" name="adj"/>
            </a:avLst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/>
        </p:nvSpPr>
        <p:spPr>
          <a:xfrm>
            <a:off x="4990725" y="4202150"/>
            <a:ext cx="1936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US!</a:t>
            </a:r>
            <a:r>
              <a:rPr b="1" lang="en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9FE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@tidaltamu</a:t>
            </a:r>
            <a:endParaRPr i="1" sz="100">
              <a:solidFill>
                <a:srgbClr val="9FE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24" y="1170425"/>
            <a:ext cx="3524575" cy="35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Mean-Shift Clustering</a:t>
            </a:r>
            <a:endParaRPr/>
          </a:p>
        </p:txBody>
      </p:sp>
      <p:grpSp>
        <p:nvGrpSpPr>
          <p:cNvPr id="186" name="Google Shape;186;p35"/>
          <p:cNvGrpSpPr/>
          <p:nvPr/>
        </p:nvGrpSpPr>
        <p:grpSpPr>
          <a:xfrm>
            <a:off x="773894" y="1560044"/>
            <a:ext cx="7596213" cy="2466903"/>
            <a:chOff x="925350" y="1455100"/>
            <a:chExt cx="6876890" cy="2233299"/>
          </a:xfrm>
        </p:grpSpPr>
        <p:pic>
          <p:nvPicPr>
            <p:cNvPr id="187" name="Google Shape;18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5350" y="1455112"/>
              <a:ext cx="3250449" cy="2233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2125" y="1455100"/>
              <a:ext cx="2630115" cy="2233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9" name="Google Shape;189;p35"/>
            <p:cNvCxnSpPr/>
            <p:nvPr/>
          </p:nvCxnSpPr>
          <p:spPr>
            <a:xfrm>
              <a:off x="4271211" y="2571750"/>
              <a:ext cx="805500" cy="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Mean-Shift Clustering</a:t>
            </a:r>
            <a:endParaRPr/>
          </a:p>
        </p:txBody>
      </p:sp>
      <p:grpSp>
        <p:nvGrpSpPr>
          <p:cNvPr id="195" name="Google Shape;195;p36"/>
          <p:cNvGrpSpPr/>
          <p:nvPr/>
        </p:nvGrpSpPr>
        <p:grpSpPr>
          <a:xfrm>
            <a:off x="400174" y="1435425"/>
            <a:ext cx="8343659" cy="2886013"/>
            <a:chOff x="2242699" y="1292300"/>
            <a:chExt cx="9506276" cy="3288155"/>
          </a:xfrm>
        </p:grpSpPr>
        <p:pic>
          <p:nvPicPr>
            <p:cNvPr id="196" name="Google Shape;19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42699" y="1292300"/>
              <a:ext cx="4658600" cy="3288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0375" y="1292300"/>
              <a:ext cx="4658600" cy="32881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5" y="1284900"/>
            <a:ext cx="5185749" cy="33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00" y="1196025"/>
            <a:ext cx="64293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vs. K-Means</a:t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25" y="1463500"/>
            <a:ext cx="7235748" cy="27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311700" y="1296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rules to describe the data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eg: People that bought x were likely to buy 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28" y="3566250"/>
            <a:ext cx="23988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013" y="3566250"/>
            <a:ext cx="24032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500" y="3566250"/>
            <a:ext cx="24032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Basket Analysis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2317280"/>
            <a:ext cx="3701425" cy="25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754" y="1017725"/>
            <a:ext cx="3196299" cy="26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 Algorithm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8"/>
            <a:ext cx="61188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100" y="1138213"/>
            <a:ext cx="46212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4649" y="3080325"/>
            <a:ext cx="6074701" cy="18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2440700" y="3052075"/>
            <a:ext cx="632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TETHERED INFORMATICS &amp; DATA ANALYTICS LAB</a:t>
            </a:r>
            <a:endParaRPr sz="16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7" name="Google Shape;117;p26"/>
          <p:cNvGrpSpPr/>
          <p:nvPr/>
        </p:nvGrpSpPr>
        <p:grpSpPr>
          <a:xfrm>
            <a:off x="1194625" y="1207163"/>
            <a:ext cx="2392359" cy="2434514"/>
            <a:chOff x="1194625" y="1207163"/>
            <a:chExt cx="2392359" cy="2434514"/>
          </a:xfrm>
        </p:grpSpPr>
        <p:sp>
          <p:nvSpPr>
            <p:cNvPr id="118" name="Google Shape;118;p26"/>
            <p:cNvSpPr/>
            <p:nvPr/>
          </p:nvSpPr>
          <p:spPr>
            <a:xfrm>
              <a:off x="1194625" y="1267777"/>
              <a:ext cx="2373900" cy="2373900"/>
            </a:xfrm>
            <a:prstGeom prst="ellipse">
              <a:avLst/>
            </a:prstGeom>
            <a:gradFill>
              <a:gsLst>
                <a:gs pos="0">
                  <a:srgbClr val="B3EDFF"/>
                </a:gs>
                <a:gs pos="100000">
                  <a:srgbClr val="6949AC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1539784" y="1346943"/>
              <a:ext cx="2047200" cy="22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 flipH="1" rot="-3047894">
              <a:off x="2753553" y="1162877"/>
              <a:ext cx="386360" cy="1053372"/>
            </a:xfrm>
            <a:prstGeom prst="moon">
              <a:avLst>
                <a:gd fmla="val 31999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 flipH="1" rot="-4765440">
              <a:off x="2366843" y="1121672"/>
              <a:ext cx="362864" cy="930786"/>
            </a:xfrm>
            <a:prstGeom prst="moon">
              <a:avLst>
                <a:gd fmla="val 38357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 flipH="1" rot="-5717823">
              <a:off x="2162375" y="1235863"/>
              <a:ext cx="272966" cy="769791"/>
            </a:xfrm>
            <a:prstGeom prst="moon">
              <a:avLst>
                <a:gd fmla="val 47796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6"/>
          <p:cNvSpPr txBox="1"/>
          <p:nvPr/>
        </p:nvSpPr>
        <p:spPr>
          <a:xfrm>
            <a:off x="2057475" y="1722125"/>
            <a:ext cx="65661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d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l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m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u</a:t>
            </a:r>
            <a:endParaRPr b="1" i="1" sz="9600">
              <a:solidFill>
                <a:srgbClr val="AB3857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58850" y="744575"/>
            <a:ext cx="877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PT Sans"/>
                <a:ea typeface="PT Sans"/>
                <a:cs typeface="PT Sans"/>
                <a:sym typeface="PT Sans"/>
              </a:rPr>
              <a:t>Unsupervised Learning</a:t>
            </a:r>
            <a:endParaRPr b="1" sz="39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9" name="Google Shape;129;p27"/>
          <p:cNvSpPr txBox="1"/>
          <p:nvPr>
            <p:ph idx="1" type="subTitle"/>
          </p:nvPr>
        </p:nvSpPr>
        <p:spPr>
          <a:xfrm>
            <a:off x="311700" y="3142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Carson Duffy and </a:t>
            </a:r>
            <a:r>
              <a:rPr b="1" lang="en">
                <a:latin typeface="PT Sans"/>
                <a:ea typeface="PT Sans"/>
                <a:cs typeface="PT Sans"/>
                <a:sym typeface="PT Sans"/>
              </a:rPr>
              <a:t>Ishaan Grewal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Unsupervised Learning?</a:t>
            </a: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725" y="1358900"/>
            <a:ext cx="5508551" cy="31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vs. Supervised Learning</a:t>
            </a:r>
            <a:endParaRPr/>
          </a:p>
        </p:txBody>
      </p:sp>
      <p:grpSp>
        <p:nvGrpSpPr>
          <p:cNvPr id="141" name="Google Shape;141;p29"/>
          <p:cNvGrpSpPr/>
          <p:nvPr/>
        </p:nvGrpSpPr>
        <p:grpSpPr>
          <a:xfrm>
            <a:off x="1885875" y="1368325"/>
            <a:ext cx="5372248" cy="3064750"/>
            <a:chOff x="2233275" y="1368325"/>
            <a:chExt cx="5372248" cy="3064750"/>
          </a:xfrm>
        </p:grpSpPr>
        <p:pic>
          <p:nvPicPr>
            <p:cNvPr id="142" name="Google Shape;142;p29"/>
            <p:cNvPicPr preferRelativeResize="0"/>
            <p:nvPr/>
          </p:nvPicPr>
          <p:blipFill rotWithShape="1">
            <a:blip r:embed="rId3">
              <a:alphaModFix/>
            </a:blip>
            <a:srcRect b="0" l="0" r="50000" t="0"/>
            <a:stretch/>
          </p:blipFill>
          <p:spPr>
            <a:xfrm>
              <a:off x="4881299" y="1368325"/>
              <a:ext cx="2724224" cy="306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9"/>
            <p:cNvPicPr preferRelativeResize="0"/>
            <p:nvPr/>
          </p:nvPicPr>
          <p:blipFill rotWithShape="1">
            <a:blip r:embed="rId3">
              <a:alphaModFix/>
            </a:blip>
            <a:srcRect b="0" l="50000" r="0" t="0"/>
            <a:stretch/>
          </p:blipFill>
          <p:spPr>
            <a:xfrm>
              <a:off x="2233275" y="1368325"/>
              <a:ext cx="2724224" cy="3064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vs. Association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13" y="1662050"/>
            <a:ext cx="7323775" cy="25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1532575"/>
            <a:ext cx="6592449" cy="2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50" y="1515800"/>
            <a:ext cx="4531700" cy="27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grpSp>
        <p:nvGrpSpPr>
          <p:cNvPr id="167" name="Google Shape;167;p33"/>
          <p:cNvGrpSpPr/>
          <p:nvPr/>
        </p:nvGrpSpPr>
        <p:grpSpPr>
          <a:xfrm>
            <a:off x="1271651" y="1287559"/>
            <a:ext cx="6600704" cy="3435880"/>
            <a:chOff x="1269625" y="1017725"/>
            <a:chExt cx="7003400" cy="3645496"/>
          </a:xfrm>
        </p:grpSpPr>
        <p:pic>
          <p:nvPicPr>
            <p:cNvPr id="168" name="Google Shape;16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9625" y="1017725"/>
              <a:ext cx="2667000" cy="17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8975" y="1017725"/>
              <a:ext cx="2724040" cy="17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69625" y="3017625"/>
              <a:ext cx="2667000" cy="1645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8975" y="3026050"/>
              <a:ext cx="2724050" cy="1628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" name="Google Shape;172;p33"/>
            <p:cNvCxnSpPr/>
            <p:nvPr/>
          </p:nvCxnSpPr>
          <p:spPr>
            <a:xfrm>
              <a:off x="4086850" y="1903550"/>
              <a:ext cx="1311900" cy="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p33"/>
            <p:cNvCxnSpPr/>
            <p:nvPr/>
          </p:nvCxnSpPr>
          <p:spPr>
            <a:xfrm>
              <a:off x="4086850" y="3840438"/>
              <a:ext cx="1311900" cy="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" name="Google Shape;174;p33"/>
            <p:cNvCxnSpPr/>
            <p:nvPr/>
          </p:nvCxnSpPr>
          <p:spPr>
            <a:xfrm flipH="1">
              <a:off x="4086850" y="2423200"/>
              <a:ext cx="1260000" cy="89760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